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7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5143500" cx="9144000"/>
  <p:notesSz cx="6858000" cy="9144000"/>
  <p:embeddedFontLst>
    <p:embeddedFont>
      <p:font typeface="Roboto Slab"/>
      <p:regular r:id="rId20"/>
      <p:bold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47E81289-93A2-4B8D-ACF7-7EAE17C2E99B}">
  <a:tblStyle styleId="{47E81289-93A2-4B8D-ACF7-7EAE17C2E99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Slab-regular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21" Type="http://schemas.openxmlformats.org/officeDocument/2006/relationships/font" Target="fonts/RobotoSlab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35f391192_0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g35f391192_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7b6adb212c_0_5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7b6adb212c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run 3 experiment regression models, </a:t>
            </a:r>
            <a:r>
              <a:rPr lang="en"/>
              <a:t>Since it’s hard to observe certain characteristics about locations and times which we want to control, so we decided to treat them as fixed effects. Our </a:t>
            </a: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covariate variables, including rush, race, and age. 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6c683d5a3e_2_1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6c683d5a3e_2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758c4dea59_1_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758c4dea59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 as I just asked </a:t>
            </a:r>
            <a:r>
              <a:rPr lang="en"/>
              <a:t>previously</a:t>
            </a:r>
            <a:r>
              <a:rPr lang="en"/>
              <a:t> is that really the truth that males will be more willing to help a female who has </a:t>
            </a:r>
            <a:r>
              <a:rPr lang="en"/>
              <a:t>makeup</a:t>
            </a:r>
            <a:r>
              <a:rPr lang="en"/>
              <a:t> on.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answer according to the result of experiment is No.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So, Ladies feel free to asking for help on the street when you needed, even you </a:t>
            </a:r>
            <a:r>
              <a:rPr lang="en"/>
              <a:t>don't</a:t>
            </a:r>
            <a:r>
              <a:rPr lang="en"/>
              <a:t> have your makeups on.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6c683d5a3e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6c683d5a3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35f391192_02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35f391192_0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6c683d5a3e_1_7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6c683d5a3e_1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6c683d5a3e_1_8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6c683d5a3e_1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7b6adb212c_0_1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7b6adb212c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 THAT REALLY THE TRUTH? TODAY OUR </a:t>
            </a:r>
            <a:r>
              <a:rPr lang="en"/>
              <a:t>EXPERIMENT</a:t>
            </a:r>
            <a:r>
              <a:rPr lang="en"/>
              <a:t> WILL GIVE YOU THE ANSWER.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 november 23rd 2019, we conducted our </a:t>
            </a:r>
            <a:r>
              <a:rPr lang="en"/>
              <a:t>experiment</a:t>
            </a:r>
            <a:r>
              <a:rPr lang="en"/>
              <a:t> in two similar geographic locations, Kenmore/Fenway, and Kendall/</a:t>
            </a:r>
            <a:r>
              <a:rPr lang="en"/>
              <a:t>Harvard</a:t>
            </a:r>
            <a:r>
              <a:rPr lang="en"/>
              <a:t> Square, the reason we choice those two big areas is </a:t>
            </a:r>
            <a:r>
              <a:rPr lang="en"/>
              <a:t>because </a:t>
            </a:r>
            <a:r>
              <a:rPr lang="en"/>
              <a:t> both areas were considered as high in both student and professional population. We conducted this </a:t>
            </a:r>
            <a:r>
              <a:rPr lang="en"/>
              <a:t>experiment</a:t>
            </a:r>
            <a:r>
              <a:rPr lang="en"/>
              <a:t> into individual levels by asking male participants to borrow their phone. Also in order to prevent contamination between participants we introduce an  5-</a:t>
            </a:r>
            <a:r>
              <a:rPr lang="en"/>
              <a:t>10 mins</a:t>
            </a:r>
            <a:r>
              <a:rPr lang="en"/>
              <a:t> walking radius gaps between each participant.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treatment is either tester has makeup on her face or not, and the outcome will be whether they borrowed an phone from the male or not. Lastly we </a:t>
            </a:r>
            <a:r>
              <a:rPr lang="en"/>
              <a:t>also try to observe participants’ age, race and whether they rush or not.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6c683d5a3e_1_6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6c683d5a3e_1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6c683d5a3e_3_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6c683d5a3e_3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6c683d5a3e_5_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6c683d5a3e_5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6c683d5a3e_1_9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6c683d5a3e_1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bg>
      <p:bgPr>
        <a:solidFill>
          <a:srgbClr val="FFFFFF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1169100" y="400050"/>
            <a:ext cx="7554900" cy="38424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533400" y="1440375"/>
            <a:ext cx="5041200" cy="3150600"/>
          </a:xfrm>
          <a:prstGeom prst="rect">
            <a:avLst/>
          </a:prstGeom>
          <a:ln cap="flat" cmpd="sng" w="1143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6000"/>
              <a:buNone/>
              <a:defRPr sz="6000">
                <a:solidFill>
                  <a:srgbClr val="11111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6000"/>
              <a:buNone/>
              <a:defRPr sz="6000">
                <a:solidFill>
                  <a:srgbClr val="11111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6000"/>
              <a:buNone/>
              <a:defRPr sz="6000">
                <a:solidFill>
                  <a:srgbClr val="11111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6000"/>
              <a:buNone/>
              <a:defRPr sz="6000">
                <a:solidFill>
                  <a:srgbClr val="11111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6000"/>
              <a:buNone/>
              <a:defRPr sz="6000">
                <a:solidFill>
                  <a:srgbClr val="11111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6000"/>
              <a:buNone/>
              <a:defRPr sz="6000">
                <a:solidFill>
                  <a:srgbClr val="11111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6000"/>
              <a:buNone/>
              <a:defRPr sz="6000">
                <a:solidFill>
                  <a:srgbClr val="11111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6000"/>
              <a:buNone/>
              <a:defRPr sz="6000">
                <a:solidFill>
                  <a:srgbClr val="11111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6000"/>
              <a:buNone/>
              <a:defRPr sz="6000">
                <a:solidFill>
                  <a:srgbClr val="11111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TITLE_1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>
            <a:off x="1169100" y="400050"/>
            <a:ext cx="7554900" cy="38424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3"/>
          <p:cNvSpPr txBox="1"/>
          <p:nvPr>
            <p:ph type="ctrTitle"/>
          </p:nvPr>
        </p:nvSpPr>
        <p:spPr>
          <a:xfrm>
            <a:off x="533400" y="2802525"/>
            <a:ext cx="5270100" cy="1159800"/>
          </a:xfrm>
          <a:prstGeom prst="rect">
            <a:avLst/>
          </a:prstGeom>
          <a:ln cap="flat" cmpd="sng" w="1143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" type="subTitle"/>
          </p:nvPr>
        </p:nvSpPr>
        <p:spPr>
          <a:xfrm>
            <a:off x="533400" y="4111050"/>
            <a:ext cx="7783500" cy="48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2200"/>
              <a:buNone/>
              <a:defRPr i="1" sz="22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2200"/>
              <a:buNone/>
              <a:defRPr i="1" sz="2200"/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2200"/>
              <a:buNone/>
              <a:defRPr i="1" sz="2200"/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2200"/>
              <a:buNone/>
              <a:defRPr i="1" sz="2200"/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2200"/>
              <a:buNone/>
              <a:defRPr i="1" sz="2200"/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2200"/>
              <a:buNone/>
              <a:defRPr i="1" sz="2200"/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2200"/>
              <a:buNone/>
              <a:defRPr i="1" sz="2200"/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2200"/>
              <a:buNone/>
              <a:defRPr i="1" sz="2200"/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2200"/>
              <a:buNone/>
              <a:defRPr i="1" sz="2200"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533409" y="4717914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/>
          <p:nvPr/>
        </p:nvSpPr>
        <p:spPr>
          <a:xfrm>
            <a:off x="1169100" y="721350"/>
            <a:ext cx="7441500" cy="38736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2402275" y="1230875"/>
            <a:ext cx="5721000" cy="30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rtl="0">
              <a:spcBef>
                <a:spcPts val="600"/>
              </a:spcBef>
              <a:spcAft>
                <a:spcPts val="0"/>
              </a:spcAft>
              <a:buSzPts val="3200"/>
              <a:buFont typeface="Georgia"/>
              <a:buChar char="□"/>
              <a:defRPr i="1" sz="3200">
                <a:latin typeface="Georgia"/>
                <a:ea typeface="Georgia"/>
                <a:cs typeface="Georgia"/>
                <a:sym typeface="Georgia"/>
              </a:defRPr>
            </a:lvl1pPr>
            <a:lvl2pPr indent="-431800" lvl="1" marL="914400" rtl="0">
              <a:spcBef>
                <a:spcPts val="0"/>
              </a:spcBef>
              <a:spcAft>
                <a:spcPts val="0"/>
              </a:spcAft>
              <a:buSzPts val="3200"/>
              <a:buFont typeface="Georgia"/>
              <a:buChar char="■"/>
              <a:defRPr i="1" sz="3200">
                <a:latin typeface="Georgia"/>
                <a:ea typeface="Georgia"/>
                <a:cs typeface="Georgia"/>
                <a:sym typeface="Georgia"/>
              </a:defRPr>
            </a:lvl2pPr>
            <a:lvl3pPr indent="-431800" lvl="2" marL="1371600" rtl="0">
              <a:spcBef>
                <a:spcPts val="0"/>
              </a:spcBef>
              <a:spcAft>
                <a:spcPts val="0"/>
              </a:spcAft>
              <a:buSzPts val="3200"/>
              <a:buFont typeface="Georgia"/>
              <a:buChar char="▣"/>
              <a:defRPr i="1" sz="3200">
                <a:latin typeface="Georgia"/>
                <a:ea typeface="Georgia"/>
                <a:cs typeface="Georgia"/>
                <a:sym typeface="Georgia"/>
              </a:defRPr>
            </a:lvl3pPr>
            <a:lvl4pPr indent="-431800" lvl="3" marL="1828800" rtl="0">
              <a:spcBef>
                <a:spcPts val="0"/>
              </a:spcBef>
              <a:spcAft>
                <a:spcPts val="0"/>
              </a:spcAft>
              <a:buSzPts val="3200"/>
              <a:buFont typeface="Georgia"/>
              <a:buChar char="●"/>
              <a:defRPr i="1" sz="3200">
                <a:latin typeface="Georgia"/>
                <a:ea typeface="Georgia"/>
                <a:cs typeface="Georgia"/>
                <a:sym typeface="Georgia"/>
              </a:defRPr>
            </a:lvl4pPr>
            <a:lvl5pPr indent="-431800" lvl="4" marL="2286000" rtl="0">
              <a:spcBef>
                <a:spcPts val="0"/>
              </a:spcBef>
              <a:spcAft>
                <a:spcPts val="0"/>
              </a:spcAft>
              <a:buSzPts val="3200"/>
              <a:buFont typeface="Georgia"/>
              <a:buChar char="○"/>
              <a:defRPr i="1" sz="3200">
                <a:latin typeface="Georgia"/>
                <a:ea typeface="Georgia"/>
                <a:cs typeface="Georgia"/>
                <a:sym typeface="Georgia"/>
              </a:defRPr>
            </a:lvl5pPr>
            <a:lvl6pPr indent="-431800" lvl="5" marL="2743200" rtl="0">
              <a:spcBef>
                <a:spcPts val="0"/>
              </a:spcBef>
              <a:spcAft>
                <a:spcPts val="0"/>
              </a:spcAft>
              <a:buSzPts val="3200"/>
              <a:buFont typeface="Georgia"/>
              <a:buChar char="■"/>
              <a:defRPr i="1" sz="3200">
                <a:latin typeface="Georgia"/>
                <a:ea typeface="Georgia"/>
                <a:cs typeface="Georgia"/>
                <a:sym typeface="Georgia"/>
              </a:defRPr>
            </a:lvl6pPr>
            <a:lvl7pPr indent="-431800" lvl="6" marL="3200400" rtl="0">
              <a:spcBef>
                <a:spcPts val="0"/>
              </a:spcBef>
              <a:spcAft>
                <a:spcPts val="0"/>
              </a:spcAft>
              <a:buSzPts val="3200"/>
              <a:buFont typeface="Georgia"/>
              <a:buChar char="●"/>
              <a:defRPr i="1" sz="3200">
                <a:latin typeface="Georgia"/>
                <a:ea typeface="Georgia"/>
                <a:cs typeface="Georgia"/>
                <a:sym typeface="Georgia"/>
              </a:defRPr>
            </a:lvl7pPr>
            <a:lvl8pPr indent="-431800" lvl="7" marL="3657600" rtl="0">
              <a:spcBef>
                <a:spcPts val="0"/>
              </a:spcBef>
              <a:spcAft>
                <a:spcPts val="0"/>
              </a:spcAft>
              <a:buSzPts val="3200"/>
              <a:buFont typeface="Georgia"/>
              <a:buChar char="○"/>
              <a:defRPr i="1" sz="3200">
                <a:latin typeface="Georgia"/>
                <a:ea typeface="Georgia"/>
                <a:cs typeface="Georgia"/>
                <a:sym typeface="Georgia"/>
              </a:defRPr>
            </a:lvl8pPr>
            <a:lvl9pPr indent="-431800" lvl="8" marL="4114800">
              <a:spcBef>
                <a:spcPts val="0"/>
              </a:spcBef>
              <a:spcAft>
                <a:spcPts val="0"/>
              </a:spcAft>
              <a:buSzPts val="3200"/>
              <a:buFont typeface="Georgia"/>
              <a:buChar char="■"/>
              <a:defRPr i="1" sz="3200"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0" name="Google Shape;20;p4"/>
          <p:cNvSpPr txBox="1"/>
          <p:nvPr/>
        </p:nvSpPr>
        <p:spPr>
          <a:xfrm>
            <a:off x="208375" y="586899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0">
                <a:solidFill>
                  <a:srgbClr val="FF0000"/>
                </a:solidFill>
              </a:rPr>
              <a:t>“</a:t>
            </a:r>
            <a:endParaRPr b="1" sz="10000">
              <a:solidFill>
                <a:srgbClr val="FF0000"/>
              </a:solidFill>
            </a:endParaRPr>
          </a:p>
        </p:txBody>
      </p:sp>
      <p:sp>
        <p:nvSpPr>
          <p:cNvPr id="21" name="Google Shape;21;p4"/>
          <p:cNvSpPr/>
          <p:nvPr/>
        </p:nvSpPr>
        <p:spPr>
          <a:xfrm>
            <a:off x="539122" y="556741"/>
            <a:ext cx="1295700" cy="12984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76209" y="4698864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/>
          <p:nvPr/>
        </p:nvSpPr>
        <p:spPr>
          <a:xfrm>
            <a:off x="1169100" y="721350"/>
            <a:ext cx="7441500" cy="38736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" name="Google Shape;25;p5"/>
          <p:cNvSpPr txBox="1"/>
          <p:nvPr>
            <p:ph type="title"/>
          </p:nvPr>
        </p:nvSpPr>
        <p:spPr>
          <a:xfrm>
            <a:off x="533400" y="552450"/>
            <a:ext cx="2106600" cy="125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203050" y="1132549"/>
            <a:ext cx="5185200" cy="326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>
              <a:spcBef>
                <a:spcPts val="600"/>
              </a:spcBef>
              <a:spcAft>
                <a:spcPts val="0"/>
              </a:spcAft>
              <a:buSzPts val="2400"/>
              <a:buChar char="□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▣"/>
              <a:defRPr/>
            </a:lvl3pPr>
            <a:lvl4pPr indent="-381000" lvl="3" marL="18288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indent="-381000" lvl="4" marL="2286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indent="-381000" lvl="5" marL="27432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indent="-381000" lvl="6" marL="32004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indent="-381000" lvl="7" marL="36576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indent="-381000" lvl="8" marL="41148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76209" y="4698864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" type="twoColTx">
  <p:cSld name="TITLE_AND_TWO_COLUMN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/>
          <p:nvPr/>
        </p:nvSpPr>
        <p:spPr>
          <a:xfrm>
            <a:off x="1169100" y="721350"/>
            <a:ext cx="7441500" cy="38736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6"/>
          <p:cNvSpPr txBox="1"/>
          <p:nvPr>
            <p:ph type="title"/>
          </p:nvPr>
        </p:nvSpPr>
        <p:spPr>
          <a:xfrm>
            <a:off x="533400" y="552450"/>
            <a:ext cx="2106600" cy="125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" type="body"/>
          </p:nvPr>
        </p:nvSpPr>
        <p:spPr>
          <a:xfrm>
            <a:off x="3012775" y="1052499"/>
            <a:ext cx="2597400" cy="324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600"/>
              </a:spcBef>
              <a:spcAft>
                <a:spcPts val="0"/>
              </a:spcAft>
              <a:buSzPts val="2000"/>
              <a:buChar char="□"/>
              <a:defRPr sz="2000"/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▣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32" name="Google Shape;32;p6"/>
          <p:cNvSpPr txBox="1"/>
          <p:nvPr>
            <p:ph idx="2" type="body"/>
          </p:nvPr>
        </p:nvSpPr>
        <p:spPr>
          <a:xfrm>
            <a:off x="5766774" y="1052499"/>
            <a:ext cx="2597400" cy="324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600"/>
              </a:spcBef>
              <a:spcAft>
                <a:spcPts val="0"/>
              </a:spcAft>
              <a:buSzPts val="2000"/>
              <a:buChar char="□"/>
              <a:defRPr sz="2000"/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▣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33" name="Google Shape;33;p6"/>
          <p:cNvSpPr txBox="1"/>
          <p:nvPr>
            <p:ph idx="12" type="sldNum"/>
          </p:nvPr>
        </p:nvSpPr>
        <p:spPr>
          <a:xfrm>
            <a:off x="76209" y="4698864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">
  <p:cSld name="TITLE_AND_TWO_COLUMNS_1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7"/>
          <p:cNvSpPr/>
          <p:nvPr/>
        </p:nvSpPr>
        <p:spPr>
          <a:xfrm>
            <a:off x="1169100" y="721350"/>
            <a:ext cx="7441500" cy="38736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Google Shape;36;p7"/>
          <p:cNvSpPr txBox="1"/>
          <p:nvPr>
            <p:ph type="title"/>
          </p:nvPr>
        </p:nvSpPr>
        <p:spPr>
          <a:xfrm>
            <a:off x="533400" y="552450"/>
            <a:ext cx="2106600" cy="125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37" name="Google Shape;37;p7"/>
          <p:cNvSpPr txBox="1"/>
          <p:nvPr>
            <p:ph idx="1" type="body"/>
          </p:nvPr>
        </p:nvSpPr>
        <p:spPr>
          <a:xfrm>
            <a:off x="1442950" y="1551975"/>
            <a:ext cx="2233500" cy="301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□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▣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8" name="Google Shape;38;p7"/>
          <p:cNvSpPr txBox="1"/>
          <p:nvPr>
            <p:ph idx="2" type="body"/>
          </p:nvPr>
        </p:nvSpPr>
        <p:spPr>
          <a:xfrm>
            <a:off x="3790875" y="1551975"/>
            <a:ext cx="2233500" cy="301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□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▣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9" name="Google Shape;39;p7"/>
          <p:cNvSpPr txBox="1"/>
          <p:nvPr>
            <p:ph idx="3" type="body"/>
          </p:nvPr>
        </p:nvSpPr>
        <p:spPr>
          <a:xfrm>
            <a:off x="6138800" y="1551975"/>
            <a:ext cx="2233500" cy="301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□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▣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40" name="Google Shape;40;p7"/>
          <p:cNvSpPr txBox="1"/>
          <p:nvPr>
            <p:ph idx="12" type="sldNum"/>
          </p:nvPr>
        </p:nvSpPr>
        <p:spPr>
          <a:xfrm>
            <a:off x="76209" y="4698864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/>
          <p:nvPr/>
        </p:nvSpPr>
        <p:spPr>
          <a:xfrm>
            <a:off x="1169100" y="721350"/>
            <a:ext cx="7441500" cy="38736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" name="Google Shape;43;p8"/>
          <p:cNvSpPr txBox="1"/>
          <p:nvPr>
            <p:ph type="title"/>
          </p:nvPr>
        </p:nvSpPr>
        <p:spPr>
          <a:xfrm>
            <a:off x="533400" y="552450"/>
            <a:ext cx="2106600" cy="125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76209" y="4698864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1169100" y="548550"/>
            <a:ext cx="7441500" cy="38736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9"/>
          <p:cNvSpPr txBox="1"/>
          <p:nvPr>
            <p:ph idx="1" type="body"/>
          </p:nvPr>
        </p:nvSpPr>
        <p:spPr>
          <a:xfrm>
            <a:off x="533400" y="4223925"/>
            <a:ext cx="2106600" cy="519600"/>
          </a:xfrm>
          <a:prstGeom prst="rect">
            <a:avLst/>
          </a:prstGeom>
          <a:ln cap="flat" cmpd="sng" w="76200">
            <a:solidFill>
              <a:srgbClr val="FF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36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999999"/>
                </a:solidFill>
              </a:defRPr>
            </a:lvl1pPr>
          </a:lstStyle>
          <a:p/>
        </p:txBody>
      </p:sp>
      <p:sp>
        <p:nvSpPr>
          <p:cNvPr id="48" name="Google Shape;48;p9"/>
          <p:cNvSpPr txBox="1"/>
          <p:nvPr>
            <p:ph idx="12" type="sldNum"/>
          </p:nvPr>
        </p:nvSpPr>
        <p:spPr>
          <a:xfrm>
            <a:off x="533409" y="3803514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999999"/>
                </a:solidFill>
              </a:defRPr>
            </a:lvl1pPr>
            <a:lvl2pPr lvl="1">
              <a:buNone/>
              <a:defRPr>
                <a:solidFill>
                  <a:srgbClr val="999999"/>
                </a:solidFill>
              </a:defRPr>
            </a:lvl2pPr>
            <a:lvl3pPr lvl="2">
              <a:buNone/>
              <a:defRPr>
                <a:solidFill>
                  <a:srgbClr val="999999"/>
                </a:solidFill>
              </a:defRPr>
            </a:lvl3pPr>
            <a:lvl4pPr lvl="3">
              <a:buNone/>
              <a:defRPr>
                <a:solidFill>
                  <a:srgbClr val="999999"/>
                </a:solidFill>
              </a:defRPr>
            </a:lvl4pPr>
            <a:lvl5pPr lvl="4">
              <a:buNone/>
              <a:defRPr>
                <a:solidFill>
                  <a:srgbClr val="999999"/>
                </a:solidFill>
              </a:defRPr>
            </a:lvl5pPr>
            <a:lvl6pPr lvl="5">
              <a:buNone/>
              <a:defRPr>
                <a:solidFill>
                  <a:srgbClr val="999999"/>
                </a:solidFill>
              </a:defRPr>
            </a:lvl6pPr>
            <a:lvl7pPr lvl="6">
              <a:buNone/>
              <a:defRPr>
                <a:solidFill>
                  <a:srgbClr val="999999"/>
                </a:solidFill>
              </a:defRPr>
            </a:lvl7pPr>
            <a:lvl8pPr lvl="7">
              <a:buNone/>
              <a:defRPr>
                <a:solidFill>
                  <a:srgbClr val="999999"/>
                </a:solidFill>
              </a:defRPr>
            </a:lvl8pPr>
            <a:lvl9pPr lvl="8">
              <a:buNone/>
              <a:defRPr>
                <a:solidFill>
                  <a:srgbClr val="999999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/>
          <p:nvPr/>
        </p:nvSpPr>
        <p:spPr>
          <a:xfrm>
            <a:off x="521275" y="560700"/>
            <a:ext cx="8036100" cy="4022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10"/>
          <p:cNvSpPr txBox="1"/>
          <p:nvPr>
            <p:ph idx="12" type="sldNum"/>
          </p:nvPr>
        </p:nvSpPr>
        <p:spPr>
          <a:xfrm>
            <a:off x="4297650" y="4717914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buNone/>
              <a:defRPr/>
            </a:lvl1pPr>
            <a:lvl2pPr lvl="1" algn="ctr">
              <a:buNone/>
              <a:defRPr/>
            </a:lvl2pPr>
            <a:lvl3pPr lvl="2" algn="ctr">
              <a:buNone/>
              <a:defRPr/>
            </a:lvl3pPr>
            <a:lvl4pPr lvl="3" algn="ctr">
              <a:buNone/>
              <a:defRPr/>
            </a:lvl4pPr>
            <a:lvl5pPr lvl="4" algn="ctr">
              <a:buNone/>
              <a:defRPr/>
            </a:lvl5pPr>
            <a:lvl6pPr lvl="5" algn="ctr">
              <a:buNone/>
              <a:defRPr/>
            </a:lvl6pPr>
            <a:lvl7pPr lvl="6" algn="ctr">
              <a:buNone/>
              <a:defRPr/>
            </a:lvl7pPr>
            <a:lvl8pPr lvl="7" algn="ctr">
              <a:buNone/>
              <a:defRPr/>
            </a:lvl8pPr>
            <a:lvl9pPr lvl="8" algn="ctr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0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533400" y="552450"/>
            <a:ext cx="2106600" cy="1257600"/>
          </a:xfrm>
          <a:prstGeom prst="rect">
            <a:avLst/>
          </a:prstGeom>
          <a:noFill/>
          <a:ln cap="flat" cmpd="sng" w="762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Slab"/>
              <a:buNone/>
              <a:defRPr sz="2400">
                <a:solidFill>
                  <a:schemeClr val="dk2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Slab"/>
              <a:buNone/>
              <a:defRPr sz="2400">
                <a:solidFill>
                  <a:schemeClr val="dk2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Slab"/>
              <a:buNone/>
              <a:defRPr sz="2400">
                <a:solidFill>
                  <a:schemeClr val="dk2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Slab"/>
              <a:buNone/>
              <a:defRPr sz="2400">
                <a:solidFill>
                  <a:schemeClr val="dk2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Slab"/>
              <a:buNone/>
              <a:defRPr sz="2400">
                <a:solidFill>
                  <a:schemeClr val="dk2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Slab"/>
              <a:buNone/>
              <a:defRPr sz="2400">
                <a:solidFill>
                  <a:schemeClr val="dk2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Slab"/>
              <a:buNone/>
              <a:defRPr sz="2400">
                <a:solidFill>
                  <a:schemeClr val="dk2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Slab"/>
              <a:buNone/>
              <a:defRPr sz="2400">
                <a:solidFill>
                  <a:schemeClr val="dk2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Slab"/>
              <a:buNone/>
              <a:defRPr sz="2400">
                <a:solidFill>
                  <a:schemeClr val="dk2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203050" y="1132549"/>
            <a:ext cx="5185200" cy="32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>
              <a:spcBef>
                <a:spcPts val="60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Georgia"/>
              <a:buChar char="□"/>
              <a:defRPr sz="2400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Georgia"/>
              <a:buChar char="■"/>
              <a:defRPr sz="2400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Georgia"/>
              <a:buChar char="▣"/>
              <a:defRPr sz="2400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81000" lvl="3" marL="18288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Georgia"/>
              <a:buChar char="●"/>
              <a:defRPr sz="2400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81000" lvl="4" marL="22860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Georgia"/>
              <a:buChar char="○"/>
              <a:defRPr sz="2400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81000" lvl="5" marL="27432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Georgia"/>
              <a:buChar char="■"/>
              <a:defRPr sz="2400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81000" lvl="6" marL="32004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Georgia"/>
              <a:buChar char="●"/>
              <a:defRPr sz="2400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81000" lvl="7" marL="36576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Georgia"/>
              <a:buChar char="○"/>
              <a:defRPr sz="2400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81000" lvl="8" marL="41148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Georgia"/>
              <a:buChar char="■"/>
              <a:defRPr sz="2400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76209" y="4698864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>
                <a:solidFill>
                  <a:srgbClr val="B7B7B7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buNone/>
              <a:defRPr sz="1300">
                <a:solidFill>
                  <a:srgbClr val="B7B7B7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buNone/>
              <a:defRPr sz="1300">
                <a:solidFill>
                  <a:srgbClr val="B7B7B7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buNone/>
              <a:defRPr sz="1300">
                <a:solidFill>
                  <a:srgbClr val="B7B7B7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buNone/>
              <a:defRPr sz="1300">
                <a:solidFill>
                  <a:srgbClr val="B7B7B7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buNone/>
              <a:defRPr sz="1300">
                <a:solidFill>
                  <a:srgbClr val="B7B7B7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buNone/>
              <a:defRPr sz="1300">
                <a:solidFill>
                  <a:srgbClr val="B7B7B7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buNone/>
              <a:defRPr sz="1300">
                <a:solidFill>
                  <a:srgbClr val="B7B7B7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buNone/>
              <a:defRPr sz="1300">
                <a:solidFill>
                  <a:srgbClr val="B7B7B7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Relationship Id="rId4" Type="http://schemas.openxmlformats.org/officeDocument/2006/relationships/image" Target="../media/image8.png"/><Relationship Id="rId5" Type="http://schemas.openxmlformats.org/officeDocument/2006/relationships/image" Target="../media/image10.png"/><Relationship Id="rId6" Type="http://schemas.openxmlformats.org/officeDocument/2006/relationships/image" Target="../media/image7.png"/><Relationship Id="rId7" Type="http://schemas.openxmlformats.org/officeDocument/2006/relationships/image" Target="../media/image11.png"/><Relationship Id="rId8" Type="http://schemas.openxmlformats.org/officeDocument/2006/relationships/image" Target="../media/image1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1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Relationship Id="rId4" Type="http://schemas.openxmlformats.org/officeDocument/2006/relationships/image" Target="../media/image6.png"/><Relationship Id="rId5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/>
          <p:nvPr/>
        </p:nvSpPr>
        <p:spPr>
          <a:xfrm>
            <a:off x="1159275" y="343100"/>
            <a:ext cx="7592100" cy="3896700"/>
          </a:xfrm>
          <a:prstGeom prst="rect">
            <a:avLst/>
          </a:prstGeom>
          <a:solidFill>
            <a:srgbClr val="FFFFFF">
              <a:alpha val="486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1"/>
          <p:cNvSpPr/>
          <p:nvPr/>
        </p:nvSpPr>
        <p:spPr>
          <a:xfrm>
            <a:off x="479000" y="1014850"/>
            <a:ext cx="7030800" cy="2421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11"/>
          <p:cNvSpPr txBox="1"/>
          <p:nvPr>
            <p:ph idx="4294967295" type="subTitle"/>
          </p:nvPr>
        </p:nvSpPr>
        <p:spPr>
          <a:xfrm>
            <a:off x="967875" y="4205875"/>
            <a:ext cx="7783500" cy="4800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</a:rPr>
              <a:t>Yi Yu, </a:t>
            </a:r>
            <a:r>
              <a:rPr lang="en" sz="1600">
                <a:solidFill>
                  <a:srgbClr val="000000"/>
                </a:solidFill>
              </a:rPr>
              <a:t>Fernanda Lin, Haolan Ma, </a:t>
            </a:r>
            <a:r>
              <a:rPr lang="en" sz="1600">
                <a:solidFill>
                  <a:srgbClr val="000000"/>
                </a:solidFill>
              </a:rPr>
              <a:t>Xiaoqi Hu, </a:t>
            </a:r>
            <a:r>
              <a:rPr lang="en" sz="1600">
                <a:solidFill>
                  <a:srgbClr val="000000"/>
                </a:solidFill>
              </a:rPr>
              <a:t>Chenhang Niu </a:t>
            </a:r>
            <a:endParaRPr sz="1600">
              <a:solidFill>
                <a:srgbClr val="000000"/>
              </a:solidFill>
            </a:endParaRPr>
          </a:p>
        </p:txBody>
      </p:sp>
      <p:sp>
        <p:nvSpPr>
          <p:cNvPr id="59" name="Google Shape;59;p11"/>
          <p:cNvSpPr txBox="1"/>
          <p:nvPr>
            <p:ph idx="4294967295" type="subTitle"/>
          </p:nvPr>
        </p:nvSpPr>
        <p:spPr>
          <a:xfrm>
            <a:off x="7566950" y="3725875"/>
            <a:ext cx="1156200" cy="4800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accent2"/>
                </a:solidFill>
              </a:rPr>
              <a:t>Team6</a:t>
            </a:r>
            <a:endParaRPr b="1" sz="2000">
              <a:solidFill>
                <a:schemeClr val="accent2"/>
              </a:solidFill>
            </a:endParaRPr>
          </a:p>
        </p:txBody>
      </p:sp>
      <p:pic>
        <p:nvPicPr>
          <p:cNvPr id="60" name="Google Shape;60;p11"/>
          <p:cNvPicPr preferRelativeResize="0"/>
          <p:nvPr/>
        </p:nvPicPr>
        <p:blipFill rotWithShape="1">
          <a:blip r:embed="rId3">
            <a:alphaModFix amt="37000"/>
          </a:blip>
          <a:srcRect b="33146" l="0" r="0" t="18115"/>
          <a:stretch/>
        </p:blipFill>
        <p:spPr>
          <a:xfrm>
            <a:off x="498050" y="1040450"/>
            <a:ext cx="6992699" cy="2421299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1"/>
          <p:cNvSpPr txBox="1"/>
          <p:nvPr>
            <p:ph type="ctrTitle"/>
          </p:nvPr>
        </p:nvSpPr>
        <p:spPr>
          <a:xfrm>
            <a:off x="536150" y="1014850"/>
            <a:ext cx="7030800" cy="2421300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27432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282828"/>
                </a:solidFill>
                <a:latin typeface="Georgia"/>
                <a:ea typeface="Georgia"/>
                <a:cs typeface="Georgia"/>
                <a:sym typeface="Georgia"/>
              </a:rPr>
              <a:t>Effects of Makeup of Females on Males’ Willingness to Help</a:t>
            </a:r>
            <a:endParaRPr b="1" sz="3000">
              <a:solidFill>
                <a:srgbClr val="282828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b="1" i="1" sz="30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0"/>
          <p:cNvSpPr txBox="1"/>
          <p:nvPr>
            <p:ph idx="12" type="sldNum"/>
          </p:nvPr>
        </p:nvSpPr>
        <p:spPr>
          <a:xfrm>
            <a:off x="76209" y="4698864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5" name="Google Shape;145;p20"/>
          <p:cNvSpPr/>
          <p:nvPr/>
        </p:nvSpPr>
        <p:spPr>
          <a:xfrm>
            <a:off x="-40100" y="-34900"/>
            <a:ext cx="9337200" cy="5232000"/>
          </a:xfrm>
          <a:prstGeom prst="rect">
            <a:avLst/>
          </a:prstGeom>
          <a:solidFill>
            <a:srgbClr val="FFFFFF">
              <a:alpha val="568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20"/>
          <p:cNvSpPr txBox="1"/>
          <p:nvPr/>
        </p:nvSpPr>
        <p:spPr>
          <a:xfrm>
            <a:off x="1760525" y="1622450"/>
            <a:ext cx="6121500" cy="25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latin typeface="Times New Roman"/>
                <a:ea typeface="Times New Roman"/>
                <a:cs typeface="Times New Roman"/>
                <a:sym typeface="Times New Roman"/>
              </a:rPr>
              <a:t>The Effect of the Treatment</a:t>
            </a:r>
            <a:endParaRPr i="1"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latin typeface="Times New Roman"/>
                <a:ea typeface="Times New Roman"/>
                <a:cs typeface="Times New Roman"/>
                <a:sym typeface="Times New Roman"/>
              </a:rPr>
              <a:t>The Effect of the Treatment with Fixed Effect of Record Time and Location</a:t>
            </a:r>
            <a:endParaRPr i="1"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latin typeface="Times New Roman"/>
                <a:ea typeface="Times New Roman"/>
                <a:cs typeface="Times New Roman"/>
                <a:sym typeface="Times New Roman"/>
              </a:rPr>
              <a:t>The Effect of the Treatment with Covariate Variables with Fixed Effect</a:t>
            </a:r>
            <a:endParaRPr i="1"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147" name="Google Shape;147;p20"/>
          <p:cNvPicPr preferRelativeResize="0"/>
          <p:nvPr/>
        </p:nvPicPr>
        <p:blipFill rotWithShape="1">
          <a:blip r:embed="rId3">
            <a:alphaModFix amt="26000"/>
          </a:blip>
          <a:srcRect b="63077" l="0" r="744" t="0"/>
          <a:stretch/>
        </p:blipFill>
        <p:spPr>
          <a:xfrm>
            <a:off x="457200" y="400050"/>
            <a:ext cx="4404599" cy="109230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0"/>
          <p:cNvSpPr txBox="1"/>
          <p:nvPr>
            <p:ph type="title"/>
          </p:nvPr>
        </p:nvSpPr>
        <p:spPr>
          <a:xfrm>
            <a:off x="457200" y="400050"/>
            <a:ext cx="4404600" cy="1092300"/>
          </a:xfrm>
          <a:prstGeom prst="rect">
            <a:avLst/>
          </a:prstGeom>
          <a:solidFill>
            <a:srgbClr val="FFFFFF">
              <a:alpha val="56860"/>
            </a:srgbClr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Experiment Regression Models</a:t>
            </a:r>
            <a:endParaRPr b="1" sz="3000">
              <a:solidFill>
                <a:srgbClr val="434343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1"/>
          <p:cNvPicPr preferRelativeResize="0"/>
          <p:nvPr/>
        </p:nvPicPr>
        <p:blipFill rotWithShape="1">
          <a:blip r:embed="rId3">
            <a:alphaModFix amt="26000"/>
          </a:blip>
          <a:srcRect b="55752" l="0" r="0" t="27487"/>
          <a:stretch/>
        </p:blipFill>
        <p:spPr>
          <a:xfrm>
            <a:off x="170350" y="4201100"/>
            <a:ext cx="3385224" cy="700575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1"/>
          <p:cNvSpPr txBox="1"/>
          <p:nvPr>
            <p:ph type="ctrTitle"/>
          </p:nvPr>
        </p:nvSpPr>
        <p:spPr>
          <a:xfrm>
            <a:off x="211225" y="4268975"/>
            <a:ext cx="3298200" cy="632700"/>
          </a:xfrm>
          <a:prstGeom prst="rect">
            <a:avLst/>
          </a:prstGeom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54864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Results</a:t>
            </a:r>
            <a:r>
              <a:rPr lang="en">
                <a:latin typeface="Verdana"/>
                <a:ea typeface="Verdana"/>
                <a:cs typeface="Verdana"/>
                <a:sym typeface="Verdana"/>
              </a:rPr>
              <a:t> 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55" name="Google Shape;155;p21"/>
          <p:cNvSpPr txBox="1"/>
          <p:nvPr>
            <p:ph idx="12" type="sldNum"/>
          </p:nvPr>
        </p:nvSpPr>
        <p:spPr>
          <a:xfrm>
            <a:off x="533409" y="4717914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6" name="Google Shape;156;p21"/>
          <p:cNvSpPr txBox="1"/>
          <p:nvPr/>
        </p:nvSpPr>
        <p:spPr>
          <a:xfrm>
            <a:off x="170350" y="3544075"/>
            <a:ext cx="4305900" cy="6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accent2"/>
                </a:solidFill>
                <a:latin typeface="Georgia"/>
                <a:ea typeface="Georgia"/>
                <a:cs typeface="Georgia"/>
                <a:sym typeface="Georgia"/>
              </a:rPr>
              <a:t>Insignificant!!!</a:t>
            </a:r>
            <a:endParaRPr b="1" sz="3600">
              <a:solidFill>
                <a:schemeClr val="accent2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57" name="Google Shape;157;p21"/>
          <p:cNvSpPr txBox="1"/>
          <p:nvPr/>
        </p:nvSpPr>
        <p:spPr>
          <a:xfrm>
            <a:off x="211225" y="-13850"/>
            <a:ext cx="1714500" cy="2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Times New Roman"/>
                <a:ea typeface="Times New Roman"/>
                <a:cs typeface="Times New Roman"/>
                <a:sym typeface="Times New Roman"/>
              </a:rPr>
              <a:t>Treatment on response</a:t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158" name="Google Shape;158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06125"/>
            <a:ext cx="2873825" cy="1463500"/>
          </a:xfrm>
          <a:prstGeom prst="rect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59" name="Google Shape;159;p21"/>
          <p:cNvSpPr txBox="1"/>
          <p:nvPr/>
        </p:nvSpPr>
        <p:spPr>
          <a:xfrm>
            <a:off x="3221875" y="-13850"/>
            <a:ext cx="2646600" cy="2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Times New Roman"/>
                <a:ea typeface="Times New Roman"/>
                <a:cs typeface="Times New Roman"/>
                <a:sym typeface="Times New Roman"/>
              </a:rPr>
              <a:t>Treatment on response with time as fixed effect</a:t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160" name="Google Shape;160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38800" y="253300"/>
            <a:ext cx="2945750" cy="1369150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1"/>
          <p:cNvSpPr txBox="1"/>
          <p:nvPr/>
        </p:nvSpPr>
        <p:spPr>
          <a:xfrm>
            <a:off x="3058950" y="1581078"/>
            <a:ext cx="3026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Times New Roman"/>
                <a:ea typeface="Times New Roman"/>
                <a:cs typeface="Times New Roman"/>
                <a:sym typeface="Times New Roman"/>
              </a:rPr>
              <a:t>Treatment on response with location as fixed effect</a:t>
            </a:r>
            <a:endParaRPr sz="1000"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162" name="Google Shape;162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98624" y="1923950"/>
            <a:ext cx="3026100" cy="136915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1"/>
          <p:cNvSpPr txBox="1"/>
          <p:nvPr/>
        </p:nvSpPr>
        <p:spPr>
          <a:xfrm>
            <a:off x="0" y="1581075"/>
            <a:ext cx="30261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000">
                <a:latin typeface="Times New Roman"/>
                <a:ea typeface="Times New Roman"/>
                <a:cs typeface="Times New Roman"/>
                <a:sym typeface="Times New Roman"/>
              </a:rPr>
              <a:t>Treatment on response with both time and location</a:t>
            </a:r>
            <a:endParaRPr sz="1000"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164" name="Google Shape;164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0" y="1876775"/>
            <a:ext cx="2873825" cy="146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1"/>
          <p:cNvSpPr txBox="1"/>
          <p:nvPr/>
        </p:nvSpPr>
        <p:spPr>
          <a:xfrm>
            <a:off x="3555575" y="4268975"/>
            <a:ext cx="2342700" cy="6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Times New Roman"/>
                <a:ea typeface="Times New Roman"/>
                <a:cs typeface="Times New Roman"/>
                <a:sym typeface="Times New Roman"/>
              </a:rPr>
              <a:t>Treatment on response with both time and location as fixed effect and covariate variables</a:t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166" name="Google Shape;166;p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780750" y="52500"/>
            <a:ext cx="3298200" cy="5059025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1"/>
          <p:cNvSpPr/>
          <p:nvPr/>
        </p:nvSpPr>
        <p:spPr>
          <a:xfrm>
            <a:off x="1530375" y="800475"/>
            <a:ext cx="322200" cy="147600"/>
          </a:xfrm>
          <a:prstGeom prst="rightArrow">
            <a:avLst>
              <a:gd fmla="val 51008" name="adj1"/>
              <a:gd fmla="val 50000" name="adj2"/>
            </a:avLst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21"/>
          <p:cNvSpPr/>
          <p:nvPr/>
        </p:nvSpPr>
        <p:spPr>
          <a:xfrm>
            <a:off x="4476125" y="1025100"/>
            <a:ext cx="322200" cy="147600"/>
          </a:xfrm>
          <a:prstGeom prst="rightArrow">
            <a:avLst>
              <a:gd fmla="val 51008" name="adj1"/>
              <a:gd fmla="val 50000" name="adj2"/>
            </a:avLst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21"/>
          <p:cNvSpPr/>
          <p:nvPr/>
        </p:nvSpPr>
        <p:spPr>
          <a:xfrm>
            <a:off x="1530375" y="2693150"/>
            <a:ext cx="322200" cy="147600"/>
          </a:xfrm>
          <a:prstGeom prst="rightArrow">
            <a:avLst>
              <a:gd fmla="val 51008" name="adj1"/>
              <a:gd fmla="val 50000" name="adj2"/>
            </a:avLst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21"/>
          <p:cNvSpPr/>
          <p:nvPr/>
        </p:nvSpPr>
        <p:spPr>
          <a:xfrm>
            <a:off x="4476125" y="2693150"/>
            <a:ext cx="322200" cy="147600"/>
          </a:xfrm>
          <a:prstGeom prst="rightArrow">
            <a:avLst>
              <a:gd fmla="val 51008" name="adj1"/>
              <a:gd fmla="val 50000" name="adj2"/>
            </a:avLst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21"/>
          <p:cNvSpPr/>
          <p:nvPr/>
        </p:nvSpPr>
        <p:spPr>
          <a:xfrm>
            <a:off x="6685150" y="754150"/>
            <a:ext cx="322200" cy="147600"/>
          </a:xfrm>
          <a:prstGeom prst="rightArrow">
            <a:avLst>
              <a:gd fmla="val 51008" name="adj1"/>
              <a:gd fmla="val 50000" name="adj2"/>
            </a:avLst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72" name="Google Shape;172;p21"/>
          <p:cNvCxnSpPr>
            <a:endCxn id="162" idx="2"/>
          </p:cNvCxnSpPr>
          <p:nvPr/>
        </p:nvCxnSpPr>
        <p:spPr>
          <a:xfrm flipH="1" rot="10800000">
            <a:off x="3716574" y="3293100"/>
            <a:ext cx="695100" cy="4467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3" name="Google Shape;173;p21"/>
          <p:cNvCxnSpPr/>
          <p:nvPr/>
        </p:nvCxnSpPr>
        <p:spPr>
          <a:xfrm>
            <a:off x="4018650" y="4087700"/>
            <a:ext cx="17145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4" name="Google Shape;174;p21"/>
          <p:cNvCxnSpPr/>
          <p:nvPr/>
        </p:nvCxnSpPr>
        <p:spPr>
          <a:xfrm flipH="1" rot="10800000">
            <a:off x="2213250" y="3394425"/>
            <a:ext cx="306600" cy="4407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2"/>
          <p:cNvSpPr txBox="1"/>
          <p:nvPr>
            <p:ph idx="12" type="sldNum"/>
          </p:nvPr>
        </p:nvSpPr>
        <p:spPr>
          <a:xfrm>
            <a:off x="533409" y="4717914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0" name="Google Shape;180;p22"/>
          <p:cNvSpPr txBox="1"/>
          <p:nvPr/>
        </p:nvSpPr>
        <p:spPr>
          <a:xfrm>
            <a:off x="1852550" y="863000"/>
            <a:ext cx="5994900" cy="15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400">
                <a:latin typeface="Georgia"/>
                <a:ea typeface="Georgia"/>
                <a:cs typeface="Georgia"/>
                <a:sym typeface="Georgia"/>
              </a:rPr>
              <a:t>M</a:t>
            </a:r>
            <a:r>
              <a:rPr i="1" lang="en" sz="2400">
                <a:latin typeface="Georgia"/>
                <a:ea typeface="Georgia"/>
                <a:cs typeface="Georgia"/>
                <a:sym typeface="Georgia"/>
              </a:rPr>
              <a:t>akeup of women does not have an effect on the willingness to help of a random male on the street.</a:t>
            </a:r>
            <a:endParaRPr i="1" sz="2400"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181" name="Google Shape;181;p22"/>
          <p:cNvPicPr preferRelativeResize="0"/>
          <p:nvPr/>
        </p:nvPicPr>
        <p:blipFill rotWithShape="1">
          <a:blip r:embed="rId3">
            <a:alphaModFix amt="26000"/>
          </a:blip>
          <a:srcRect b="50738" l="0" r="0" t="34008"/>
          <a:stretch/>
        </p:blipFill>
        <p:spPr>
          <a:xfrm>
            <a:off x="496850" y="3205600"/>
            <a:ext cx="6643500" cy="700575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2"/>
          <p:cNvSpPr txBox="1"/>
          <p:nvPr>
            <p:ph type="ctrTitle"/>
          </p:nvPr>
        </p:nvSpPr>
        <p:spPr>
          <a:xfrm>
            <a:off x="533400" y="3218975"/>
            <a:ext cx="6643500" cy="743400"/>
          </a:xfrm>
          <a:prstGeom prst="rect">
            <a:avLst/>
          </a:prstGeom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27432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Conclusion</a:t>
            </a:r>
            <a:endParaRPr b="1">
              <a:solidFill>
                <a:srgbClr val="434343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3"/>
          <p:cNvSpPr txBox="1"/>
          <p:nvPr>
            <p:ph idx="12" type="sldNum"/>
          </p:nvPr>
        </p:nvSpPr>
        <p:spPr>
          <a:xfrm>
            <a:off x="533409" y="4717914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8" name="Google Shape;188;p23"/>
          <p:cNvSpPr txBox="1"/>
          <p:nvPr/>
        </p:nvSpPr>
        <p:spPr>
          <a:xfrm>
            <a:off x="1271600" y="550950"/>
            <a:ext cx="7229400" cy="25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Font typeface="Times New Roman"/>
              <a:buChar char="●"/>
            </a:pPr>
            <a:r>
              <a:rPr lang="en" sz="2500">
                <a:latin typeface="Times New Roman"/>
                <a:ea typeface="Times New Roman"/>
                <a:cs typeface="Times New Roman"/>
                <a:sym typeface="Times New Roman"/>
              </a:rPr>
              <a:t>Lack of Information on Interactions</a:t>
            </a:r>
            <a:endParaRPr sz="2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Font typeface="Times New Roman"/>
              <a:buChar char="●"/>
            </a:pPr>
            <a:r>
              <a:rPr lang="en" sz="2500">
                <a:latin typeface="Times New Roman"/>
                <a:ea typeface="Times New Roman"/>
                <a:cs typeface="Times New Roman"/>
                <a:sym typeface="Times New Roman"/>
              </a:rPr>
              <a:t>Small Sample Size</a:t>
            </a:r>
            <a:endParaRPr sz="2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Font typeface="Times New Roman"/>
              <a:buChar char="●"/>
            </a:pPr>
            <a:r>
              <a:rPr lang="en" sz="2500">
                <a:latin typeface="Times New Roman"/>
                <a:ea typeface="Times New Roman"/>
                <a:cs typeface="Times New Roman"/>
                <a:sym typeface="Times New Roman"/>
              </a:rPr>
              <a:t>Unethical</a:t>
            </a:r>
            <a:endParaRPr sz="2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Font typeface="Times New Roman"/>
              <a:buChar char="●"/>
            </a:pPr>
            <a:r>
              <a:rPr lang="en" sz="2500">
                <a:latin typeface="Times New Roman"/>
                <a:ea typeface="Times New Roman"/>
                <a:cs typeface="Times New Roman"/>
                <a:sym typeface="Times New Roman"/>
              </a:rPr>
              <a:t>Deception and </a:t>
            </a:r>
            <a:r>
              <a:rPr lang="en" sz="2500">
                <a:latin typeface="Times New Roman"/>
                <a:ea typeface="Times New Roman"/>
                <a:cs typeface="Times New Roman"/>
                <a:sym typeface="Times New Roman"/>
              </a:rPr>
              <a:t>Ignoring</a:t>
            </a:r>
            <a:endParaRPr sz="2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Font typeface="Times New Roman"/>
              <a:buChar char="●"/>
            </a:pPr>
            <a:r>
              <a:rPr lang="en" sz="2500">
                <a:latin typeface="Times New Roman"/>
                <a:ea typeface="Times New Roman"/>
                <a:cs typeface="Times New Roman"/>
                <a:sym typeface="Times New Roman"/>
              </a:rPr>
              <a:t>Information Efficiency</a:t>
            </a:r>
            <a:endParaRPr sz="2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89" name="Google Shape;189;p23"/>
          <p:cNvPicPr preferRelativeResize="0"/>
          <p:nvPr/>
        </p:nvPicPr>
        <p:blipFill rotWithShape="1">
          <a:blip r:embed="rId3">
            <a:alphaModFix amt="26000"/>
          </a:blip>
          <a:srcRect b="50740" l="0" r="0" t="34006"/>
          <a:stretch/>
        </p:blipFill>
        <p:spPr>
          <a:xfrm>
            <a:off x="533175" y="3281800"/>
            <a:ext cx="6643500" cy="700575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3"/>
          <p:cNvSpPr txBox="1"/>
          <p:nvPr>
            <p:ph type="ctrTitle"/>
          </p:nvPr>
        </p:nvSpPr>
        <p:spPr>
          <a:xfrm>
            <a:off x="564450" y="3281800"/>
            <a:ext cx="6643500" cy="743400"/>
          </a:xfrm>
          <a:prstGeom prst="rect">
            <a:avLst/>
          </a:prstGeom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27432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Limitation</a:t>
            </a:r>
            <a:endParaRPr b="1">
              <a:solidFill>
                <a:srgbClr val="434343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24"/>
          <p:cNvPicPr preferRelativeResize="0"/>
          <p:nvPr/>
        </p:nvPicPr>
        <p:blipFill rotWithShape="1">
          <a:blip r:embed="rId3">
            <a:alphaModFix amt="42000"/>
          </a:blip>
          <a:srcRect b="0" l="15675" r="21871" t="0"/>
          <a:stretch/>
        </p:blipFill>
        <p:spPr>
          <a:xfrm rot="5400000">
            <a:off x="2943987" y="-1102413"/>
            <a:ext cx="3865624" cy="7429026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4"/>
          <p:cNvSpPr txBox="1"/>
          <p:nvPr>
            <p:ph idx="4294967295" type="ctrTitle"/>
          </p:nvPr>
        </p:nvSpPr>
        <p:spPr>
          <a:xfrm>
            <a:off x="4035725" y="1929300"/>
            <a:ext cx="4998300" cy="1365600"/>
          </a:xfrm>
          <a:prstGeom prst="rect">
            <a:avLst/>
          </a:prstGeom>
          <a:solidFill>
            <a:srgbClr val="FFFFFF">
              <a:alpha val="56860"/>
            </a:srgbClr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chemeClr val="accent2"/>
                </a:solidFill>
                <a:latin typeface="Georgia"/>
                <a:ea typeface="Georgia"/>
                <a:cs typeface="Georgia"/>
                <a:sym typeface="Georgia"/>
              </a:rPr>
              <a:t>Thank You!</a:t>
            </a:r>
            <a:endParaRPr b="1">
              <a:solidFill>
                <a:srgbClr val="434343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97" name="Google Shape;197;p24"/>
          <p:cNvSpPr txBox="1"/>
          <p:nvPr>
            <p:ph idx="12" type="sldNum"/>
          </p:nvPr>
        </p:nvSpPr>
        <p:spPr>
          <a:xfrm>
            <a:off x="76209" y="4698864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2"/>
          <p:cNvPicPr preferRelativeResize="0"/>
          <p:nvPr/>
        </p:nvPicPr>
        <p:blipFill rotWithShape="1">
          <a:blip r:embed="rId3">
            <a:alphaModFix amt="26000"/>
          </a:blip>
          <a:srcRect b="23365" l="0" r="744" t="0"/>
          <a:stretch/>
        </p:blipFill>
        <p:spPr>
          <a:xfrm>
            <a:off x="1188200" y="375350"/>
            <a:ext cx="7545451" cy="3883775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2"/>
          <p:cNvSpPr txBox="1"/>
          <p:nvPr>
            <p:ph type="ctrTitle"/>
          </p:nvPr>
        </p:nvSpPr>
        <p:spPr>
          <a:xfrm>
            <a:off x="304800" y="1458200"/>
            <a:ext cx="7861500" cy="2033100"/>
          </a:xfrm>
          <a:prstGeom prst="rect">
            <a:avLst/>
          </a:prstGeom>
          <a:solidFill>
            <a:srgbClr val="FFFFFF">
              <a:alpha val="56860"/>
            </a:srgbClr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36576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Females with makeup are more likely to receive help from men</a:t>
            </a:r>
            <a:endParaRPr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12"/>
          <p:cNvSpPr txBox="1"/>
          <p:nvPr>
            <p:ph idx="12" type="sldNum"/>
          </p:nvPr>
        </p:nvSpPr>
        <p:spPr>
          <a:xfrm>
            <a:off x="533409" y="4717914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9" name="Google Shape;69;p12"/>
          <p:cNvSpPr txBox="1"/>
          <p:nvPr/>
        </p:nvSpPr>
        <p:spPr>
          <a:xfrm>
            <a:off x="7139725" y="1572800"/>
            <a:ext cx="845400" cy="14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600">
                <a:solidFill>
                  <a:schemeClr val="accent2"/>
                </a:solidFill>
                <a:latin typeface="Verdana"/>
                <a:ea typeface="Verdana"/>
                <a:cs typeface="Verdana"/>
                <a:sym typeface="Verdana"/>
              </a:rPr>
              <a:t>?</a:t>
            </a:r>
            <a:endParaRPr b="1" sz="9600">
              <a:solidFill>
                <a:schemeClr val="accent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3"/>
          <p:cNvSpPr txBox="1"/>
          <p:nvPr>
            <p:ph type="ctrTitle"/>
          </p:nvPr>
        </p:nvSpPr>
        <p:spPr>
          <a:xfrm>
            <a:off x="6171075" y="1441250"/>
            <a:ext cx="3974100" cy="1232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36576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Without </a:t>
            </a:r>
            <a:br>
              <a:rPr b="1" lang="en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</a:br>
            <a:r>
              <a:rPr b="1" lang="en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makeup</a:t>
            </a:r>
            <a:endParaRPr b="1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5" name="Google Shape;7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700" y="539825"/>
            <a:ext cx="5968599" cy="395875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3"/>
          <p:cNvSpPr txBox="1"/>
          <p:nvPr>
            <p:ph idx="12" type="sldNum"/>
          </p:nvPr>
        </p:nvSpPr>
        <p:spPr>
          <a:xfrm>
            <a:off x="533409" y="4717914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7" name="Google Shape;77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5400" y="432113"/>
            <a:ext cx="4222150" cy="4222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4"/>
          <p:cNvSpPr txBox="1"/>
          <p:nvPr>
            <p:ph type="ctrTitle"/>
          </p:nvPr>
        </p:nvSpPr>
        <p:spPr>
          <a:xfrm>
            <a:off x="6171075" y="1441250"/>
            <a:ext cx="3974100" cy="1232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36576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With</a:t>
            </a:r>
            <a:br>
              <a:rPr b="1" lang="en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</a:br>
            <a:r>
              <a:rPr b="1" lang="en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makeup</a:t>
            </a:r>
            <a:endParaRPr b="1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14"/>
          <p:cNvSpPr txBox="1"/>
          <p:nvPr>
            <p:ph idx="12" type="sldNum"/>
          </p:nvPr>
        </p:nvSpPr>
        <p:spPr>
          <a:xfrm>
            <a:off x="533409" y="4717914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4" name="Google Shape;8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700" y="539825"/>
            <a:ext cx="5968599" cy="395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5"/>
          <p:cNvSpPr/>
          <p:nvPr/>
        </p:nvSpPr>
        <p:spPr>
          <a:xfrm>
            <a:off x="-40100" y="-34900"/>
            <a:ext cx="9337200" cy="5232000"/>
          </a:xfrm>
          <a:prstGeom prst="rect">
            <a:avLst/>
          </a:prstGeom>
          <a:solidFill>
            <a:srgbClr val="FFFFFF">
              <a:alpha val="568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0" name="Google Shape;90;p15"/>
          <p:cNvPicPr preferRelativeResize="0"/>
          <p:nvPr/>
        </p:nvPicPr>
        <p:blipFill rotWithShape="1">
          <a:blip r:embed="rId3">
            <a:alphaModFix amt="26000"/>
          </a:blip>
          <a:srcRect b="39827" l="8253" r="14323" t="43650"/>
          <a:stretch/>
        </p:blipFill>
        <p:spPr>
          <a:xfrm>
            <a:off x="457200" y="476250"/>
            <a:ext cx="5885700" cy="83730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5"/>
          <p:cNvSpPr/>
          <p:nvPr/>
        </p:nvSpPr>
        <p:spPr>
          <a:xfrm>
            <a:off x="624900" y="3057575"/>
            <a:ext cx="8137800" cy="513900"/>
          </a:xfrm>
          <a:prstGeom prst="rect">
            <a:avLst/>
          </a:prstGeom>
          <a:solidFill>
            <a:srgbClr val="FFFFFF">
              <a:alpha val="568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5"/>
          <p:cNvSpPr/>
          <p:nvPr/>
        </p:nvSpPr>
        <p:spPr>
          <a:xfrm>
            <a:off x="547500" y="1558850"/>
            <a:ext cx="8137800" cy="333600"/>
          </a:xfrm>
          <a:prstGeom prst="rect">
            <a:avLst/>
          </a:prstGeom>
          <a:solidFill>
            <a:srgbClr val="FFFFFF">
              <a:alpha val="68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15"/>
          <p:cNvSpPr txBox="1"/>
          <p:nvPr>
            <p:ph type="title"/>
          </p:nvPr>
        </p:nvSpPr>
        <p:spPr>
          <a:xfrm>
            <a:off x="457200" y="476250"/>
            <a:ext cx="5885700" cy="837300"/>
          </a:xfrm>
          <a:prstGeom prst="rect">
            <a:avLst/>
          </a:prstGeom>
          <a:solidFill>
            <a:srgbClr val="FFFFFF">
              <a:alpha val="56860"/>
            </a:srgbClr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Experimental Design</a:t>
            </a:r>
            <a:endParaRPr b="1" sz="3000">
              <a:solidFill>
                <a:srgbClr val="434343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94" name="Google Shape;94;p15"/>
          <p:cNvSpPr txBox="1"/>
          <p:nvPr>
            <p:ph idx="12" type="sldNum"/>
          </p:nvPr>
        </p:nvSpPr>
        <p:spPr>
          <a:xfrm>
            <a:off x="76209" y="4698864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5" name="Google Shape;95;p15"/>
          <p:cNvSpPr txBox="1"/>
          <p:nvPr>
            <p:ph idx="4294967295" type="body"/>
          </p:nvPr>
        </p:nvSpPr>
        <p:spPr>
          <a:xfrm>
            <a:off x="3705900" y="1445938"/>
            <a:ext cx="1821000" cy="129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accent2"/>
                </a:solidFill>
              </a:rPr>
              <a:t>Outcome</a:t>
            </a:r>
            <a:endParaRPr b="1" sz="1400">
              <a:solidFill>
                <a:schemeClr val="accent2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Did the stranger male participant borrow their phone? 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chemeClr val="accent2"/>
              </a:solidFill>
            </a:endParaRPr>
          </a:p>
        </p:txBody>
      </p:sp>
      <p:sp>
        <p:nvSpPr>
          <p:cNvPr id="96" name="Google Shape;96;p15"/>
          <p:cNvSpPr txBox="1"/>
          <p:nvPr>
            <p:ph idx="4294967295" type="body"/>
          </p:nvPr>
        </p:nvSpPr>
        <p:spPr>
          <a:xfrm>
            <a:off x="5830850" y="1445950"/>
            <a:ext cx="2171400" cy="13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accent2"/>
                </a:solidFill>
              </a:rPr>
              <a:t>Other Measurements</a:t>
            </a:r>
            <a:endParaRPr b="1" sz="1400">
              <a:solidFill>
                <a:schemeClr val="accent2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/>
              <a:t>Estimated age</a:t>
            </a:r>
            <a:endParaRPr sz="14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/>
              <a:t>Race</a:t>
            </a:r>
            <a:endParaRPr sz="14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/>
              <a:t>Rush or Not</a:t>
            </a:r>
            <a:endParaRPr sz="1400"/>
          </a:p>
        </p:txBody>
      </p:sp>
      <p:sp>
        <p:nvSpPr>
          <p:cNvPr id="97" name="Google Shape;97;p15"/>
          <p:cNvSpPr txBox="1"/>
          <p:nvPr>
            <p:ph idx="4294967295" type="body"/>
          </p:nvPr>
        </p:nvSpPr>
        <p:spPr>
          <a:xfrm>
            <a:off x="1748728" y="1445941"/>
            <a:ext cx="1282500" cy="13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accent2"/>
                </a:solidFill>
              </a:rPr>
              <a:t>Treatment</a:t>
            </a:r>
            <a:endParaRPr b="1" sz="1400">
              <a:solidFill>
                <a:schemeClr val="accent2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Makeup/ 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No Makeup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highlight>
                <a:srgbClr val="FF0000"/>
              </a:highlight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8" name="Google Shape;98;p15"/>
          <p:cNvSpPr txBox="1"/>
          <p:nvPr>
            <p:ph idx="4294967295" type="body"/>
          </p:nvPr>
        </p:nvSpPr>
        <p:spPr>
          <a:xfrm>
            <a:off x="1748725" y="2917450"/>
            <a:ext cx="2057700" cy="145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accent2"/>
                </a:solidFill>
              </a:rPr>
              <a:t>Unit of Randomization</a:t>
            </a:r>
            <a:endParaRPr b="1" sz="1400">
              <a:solidFill>
                <a:schemeClr val="accent2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/>
              <a:t>Individual level, asked each male participant to borrow phone </a:t>
            </a:r>
            <a:endParaRPr sz="1400"/>
          </a:p>
        </p:txBody>
      </p:sp>
      <p:sp>
        <p:nvSpPr>
          <p:cNvPr id="99" name="Google Shape;99;p15"/>
          <p:cNvSpPr txBox="1"/>
          <p:nvPr>
            <p:ph idx="4294967295" type="body"/>
          </p:nvPr>
        </p:nvSpPr>
        <p:spPr>
          <a:xfrm>
            <a:off x="5895250" y="2946350"/>
            <a:ext cx="2139900" cy="12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accent2"/>
                </a:solidFill>
              </a:rPr>
              <a:t>Non-inference </a:t>
            </a:r>
            <a:r>
              <a:rPr lang="en" sz="1400">
                <a:solidFill>
                  <a:srgbClr val="FFFFFF"/>
                </a:solidFill>
                <a:highlight>
                  <a:srgbClr val="FF0000"/>
                </a:highlight>
              </a:rPr>
              <a:t>  </a:t>
            </a:r>
            <a:endParaRPr b="1" sz="14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/>
              <a:t>Waiting 5 minutes or </a:t>
            </a:r>
            <a:r>
              <a:rPr lang="en" sz="1400">
                <a:solidFill>
                  <a:schemeClr val="dk1"/>
                </a:solidFill>
              </a:rPr>
              <a:t>walking </a:t>
            </a:r>
            <a:r>
              <a:rPr lang="en" sz="1400"/>
              <a:t>400 meters radius distance </a:t>
            </a:r>
            <a:endParaRPr sz="14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pic>
        <p:nvPicPr>
          <p:cNvPr id="100" name="Google Shape;10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23600" y="210900"/>
            <a:ext cx="1368000" cy="1368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01" name="Google Shape;101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3450" y="2979675"/>
            <a:ext cx="1282450" cy="207404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2" name="Google Shape;102;p15"/>
          <p:cNvSpPr txBox="1"/>
          <p:nvPr>
            <p:ph idx="4294967295" type="body"/>
          </p:nvPr>
        </p:nvSpPr>
        <p:spPr>
          <a:xfrm>
            <a:off x="3718000" y="2946350"/>
            <a:ext cx="2171400" cy="145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accent2"/>
                </a:solidFill>
              </a:rPr>
              <a:t>Time and Location</a:t>
            </a:r>
            <a:endParaRPr b="1" sz="1400">
              <a:solidFill>
                <a:schemeClr val="accent2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Nov 23rd, 2019 10 am &amp; 2 pm; Kenmore/Fenway and Kendall/Harvard Square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6"/>
          <p:cNvSpPr txBox="1"/>
          <p:nvPr>
            <p:ph idx="1" type="subTitle"/>
          </p:nvPr>
        </p:nvSpPr>
        <p:spPr>
          <a:xfrm>
            <a:off x="1194625" y="1511100"/>
            <a:ext cx="6949500" cy="274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 New Roman"/>
              <a:buAutoNum type="arabicParenR"/>
            </a:pPr>
            <a:r>
              <a:rPr i="0" lang="en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Female experimenter </a:t>
            </a:r>
            <a:r>
              <a:rPr i="0" lang="en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approached</a:t>
            </a:r>
            <a:r>
              <a:rPr i="0" lang="en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stranger male participants chosen randomly </a:t>
            </a:r>
            <a:r>
              <a:rPr i="0" lang="en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with or without makeup</a:t>
            </a:r>
            <a:r>
              <a:rPr i="0" lang="en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i="0" sz="20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 New Roman"/>
              <a:buAutoNum type="arabicParenR"/>
            </a:pPr>
            <a:r>
              <a:rPr i="0" lang="en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Asking if she can borrow his personal phone</a:t>
            </a:r>
            <a:endParaRPr i="0" sz="20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“</a:t>
            </a:r>
            <a:r>
              <a:rPr lang="en" sz="18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Hi, excuse me! My phone is out of charge, could I borrow your phone to make a quick phone call?</a:t>
            </a:r>
            <a:r>
              <a:rPr lang="en" sz="180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”</a:t>
            </a:r>
            <a:endParaRPr sz="1800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 New Roman"/>
              <a:buAutoNum type="arabicParenR"/>
            </a:pPr>
            <a:r>
              <a:rPr i="0" lang="en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Recorded </a:t>
            </a:r>
            <a:r>
              <a:rPr b="1" i="0" lang="en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outcome</a:t>
            </a:r>
            <a:r>
              <a:rPr i="0" lang="en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exact time and </a:t>
            </a:r>
            <a:r>
              <a:rPr i="0" lang="en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observed </a:t>
            </a:r>
            <a:r>
              <a:rPr b="1" i="0" lang="en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race</a:t>
            </a:r>
            <a:r>
              <a:rPr i="0" lang="en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b="1" i="0" lang="en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age</a:t>
            </a:r>
            <a:r>
              <a:rPr i="0" lang="en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of the participant and </a:t>
            </a:r>
            <a:r>
              <a:rPr i="0" lang="en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whether he is in a </a:t>
            </a:r>
            <a:r>
              <a:rPr b="1" i="0" lang="en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rush</a:t>
            </a:r>
            <a:endParaRPr b="1" i="0" sz="20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08" name="Google Shape;108;p16"/>
          <p:cNvSpPr txBox="1"/>
          <p:nvPr>
            <p:ph idx="12" type="sldNum"/>
          </p:nvPr>
        </p:nvSpPr>
        <p:spPr>
          <a:xfrm>
            <a:off x="533409" y="4717914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9" name="Google Shape;10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699602">
            <a:off x="7160137" y="502103"/>
            <a:ext cx="1833881" cy="998293"/>
          </a:xfrm>
          <a:prstGeom prst="round2SameRect">
            <a:avLst>
              <a:gd fmla="val 16667" name="adj1"/>
              <a:gd fmla="val 50000" name="adj2"/>
            </a:avLst>
          </a:prstGeom>
          <a:noFill/>
          <a:ln>
            <a:noFill/>
          </a:ln>
        </p:spPr>
      </p:pic>
      <p:pic>
        <p:nvPicPr>
          <p:cNvPr id="110" name="Google Shape;110;p16"/>
          <p:cNvPicPr preferRelativeResize="0"/>
          <p:nvPr/>
        </p:nvPicPr>
        <p:blipFill rotWithShape="1">
          <a:blip r:embed="rId4">
            <a:alphaModFix amt="28000"/>
          </a:blip>
          <a:srcRect b="60564" l="0" r="0" t="19870"/>
          <a:stretch/>
        </p:blipFill>
        <p:spPr>
          <a:xfrm rot="10800000">
            <a:off x="304800" y="631137"/>
            <a:ext cx="6025500" cy="782125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6"/>
          <p:cNvSpPr txBox="1"/>
          <p:nvPr>
            <p:ph type="ctrTitle"/>
          </p:nvPr>
        </p:nvSpPr>
        <p:spPr>
          <a:xfrm>
            <a:off x="328925" y="673788"/>
            <a:ext cx="6025500" cy="743400"/>
          </a:xfrm>
          <a:prstGeom prst="rect">
            <a:avLst/>
          </a:prstGeom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accent3"/>
                </a:solidFill>
                <a:latin typeface="Georgia"/>
                <a:ea typeface="Georgia"/>
                <a:cs typeface="Georgia"/>
                <a:sym typeface="Georgia"/>
              </a:rPr>
              <a:t>Implementation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17"/>
          <p:cNvPicPr preferRelativeResize="0"/>
          <p:nvPr/>
        </p:nvPicPr>
        <p:blipFill rotWithShape="1">
          <a:blip r:embed="rId3">
            <a:alphaModFix amt="28000"/>
          </a:blip>
          <a:srcRect b="60564" l="0" r="0" t="19870"/>
          <a:stretch/>
        </p:blipFill>
        <p:spPr>
          <a:xfrm rot="10800000">
            <a:off x="304800" y="631137"/>
            <a:ext cx="6025500" cy="782125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7"/>
          <p:cNvSpPr txBox="1"/>
          <p:nvPr>
            <p:ph idx="12" type="sldNum"/>
          </p:nvPr>
        </p:nvSpPr>
        <p:spPr>
          <a:xfrm>
            <a:off x="533409" y="4717914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8" name="Google Shape;118;p17"/>
          <p:cNvSpPr txBox="1"/>
          <p:nvPr>
            <p:ph type="ctrTitle"/>
          </p:nvPr>
        </p:nvSpPr>
        <p:spPr>
          <a:xfrm>
            <a:off x="328925" y="673788"/>
            <a:ext cx="6025500" cy="743400"/>
          </a:xfrm>
          <a:prstGeom prst="rect">
            <a:avLst/>
          </a:prstGeom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accent3"/>
                </a:solidFill>
                <a:latin typeface="Georgia"/>
                <a:ea typeface="Georgia"/>
                <a:cs typeface="Georgia"/>
                <a:sym typeface="Georgia"/>
              </a:rPr>
              <a:t>Implementation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19" name="Google Shape;11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2699602">
            <a:off x="7160137" y="502103"/>
            <a:ext cx="1833881" cy="998293"/>
          </a:xfrm>
          <a:prstGeom prst="round2SameRect">
            <a:avLst>
              <a:gd fmla="val 16667" name="adj1"/>
              <a:gd fmla="val 50000" name="adj2"/>
            </a:avLst>
          </a:prstGeom>
          <a:noFill/>
          <a:ln>
            <a:noFill/>
          </a:ln>
        </p:spPr>
      </p:pic>
      <p:graphicFrame>
        <p:nvGraphicFramePr>
          <p:cNvPr id="120" name="Google Shape;120;p17"/>
          <p:cNvGraphicFramePr/>
          <p:nvPr/>
        </p:nvGraphicFramePr>
        <p:xfrm>
          <a:off x="272013" y="20870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{47E81289-93A2-4B8D-ACF7-7EAE17C2E99B}</a:tableStyleId>
              </a:tblPr>
              <a:tblGrid>
                <a:gridCol w="1402700"/>
                <a:gridCol w="1715700"/>
                <a:gridCol w="1748575"/>
                <a:gridCol w="1740400"/>
                <a:gridCol w="1782350"/>
              </a:tblGrid>
              <a:tr h="486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63500" marB="63500" marR="63500" marL="63500">
                    <a:lnL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Kenmore</a:t>
                      </a:r>
                      <a:endParaRPr b="1" sz="16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63500" marB="63500" marR="63500" marL="63500" anchor="ctr">
                    <a:lnL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Fenway</a:t>
                      </a:r>
                      <a:endParaRPr b="1" sz="16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63500" marB="63500" marR="63500" marL="63500" anchor="ctr">
                    <a:lnL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Harvard</a:t>
                      </a:r>
                      <a:endParaRPr b="1" sz="16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63500" marB="63500" marR="63500" marL="63500" anchor="ctr">
                    <a:lnL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Kendall</a:t>
                      </a:r>
                      <a:endParaRPr b="1" sz="16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63500" marB="63500" marR="63500" marL="63500" anchor="ctr">
                    <a:lnL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</a:tr>
              <a:tr h="706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Morning</a:t>
                      </a:r>
                      <a:endParaRPr b="1" sz="16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63500" marB="63500" marR="63500" marL="63500" anchor="ctr">
                    <a:lnL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Control </a:t>
                      </a:r>
                      <a:endParaRPr b="1" sz="16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(Experimenter A)</a:t>
                      </a:r>
                      <a:endParaRPr sz="16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63500" marB="63500" marR="63500" marL="63500" anchor="ctr">
                    <a:lnL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Treatment</a:t>
                      </a:r>
                      <a:endParaRPr b="1" sz="16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(Experimenter B)</a:t>
                      </a:r>
                      <a:endParaRPr sz="16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63500" marB="63500" marR="63500" marL="63500" anchor="ctr">
                    <a:lnL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Control</a:t>
                      </a:r>
                      <a:endParaRPr b="1" sz="16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(Experimenter C)</a:t>
                      </a:r>
                      <a:endParaRPr sz="16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63500" marB="63500" marR="63500" marL="63500" anchor="ctr">
                    <a:lnL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Treatment</a:t>
                      </a:r>
                      <a:endParaRPr b="1" sz="16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(Experimenter D)</a:t>
                      </a:r>
                      <a:endParaRPr sz="16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63500" marB="63500" marR="63500" marL="63500" anchor="ctr">
                    <a:lnL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767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Afternoon</a:t>
                      </a:r>
                      <a:endParaRPr b="1" sz="16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63500" marB="63500" marR="63500" marL="63500" anchor="ctr">
                    <a:lnL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Treatment</a:t>
                      </a:r>
                      <a:endParaRPr b="1" sz="16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(Experimenter A)</a:t>
                      </a:r>
                      <a:endParaRPr sz="16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63500" marB="63500" marR="63500" marL="63500" anchor="ctr">
                    <a:lnL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Control</a:t>
                      </a:r>
                      <a:endParaRPr b="1" sz="16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(Experimenter B)</a:t>
                      </a:r>
                      <a:endParaRPr sz="16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63500" marB="63500" marR="63500" marL="63500" anchor="ctr">
                    <a:lnL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Treatment</a:t>
                      </a:r>
                      <a:endParaRPr b="1" sz="16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(Experimenter C)</a:t>
                      </a:r>
                      <a:endParaRPr sz="16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63500" marB="63500" marR="63500" marL="63500" anchor="ctr">
                    <a:lnL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Control</a:t>
                      </a:r>
                      <a:endParaRPr b="1" sz="16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(Experimenter D)</a:t>
                      </a:r>
                      <a:endParaRPr sz="16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63500" marB="63500" marR="63500" marL="63500" anchor="ctr">
                    <a:lnL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</a:tr>
            </a:tbl>
          </a:graphicData>
        </a:graphic>
      </p:graphicFrame>
      <p:sp>
        <p:nvSpPr>
          <p:cNvPr id="121" name="Google Shape;121;p17"/>
          <p:cNvSpPr txBox="1"/>
          <p:nvPr/>
        </p:nvSpPr>
        <p:spPr>
          <a:xfrm>
            <a:off x="2440050" y="1682700"/>
            <a:ext cx="1755000" cy="3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Georgia"/>
                <a:ea typeface="Georgia"/>
                <a:cs typeface="Georgia"/>
                <a:sym typeface="Georgia"/>
              </a:rPr>
              <a:t>Region 1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22" name="Google Shape;122;p17"/>
          <p:cNvSpPr txBox="1"/>
          <p:nvPr/>
        </p:nvSpPr>
        <p:spPr>
          <a:xfrm>
            <a:off x="5948050" y="1682700"/>
            <a:ext cx="1755000" cy="3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Georgia"/>
                <a:ea typeface="Georgia"/>
                <a:cs typeface="Georgia"/>
                <a:sym typeface="Georgia"/>
              </a:rPr>
              <a:t>Region 2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8"/>
          <p:cNvSpPr txBox="1"/>
          <p:nvPr>
            <p:ph idx="12" type="sldNum"/>
          </p:nvPr>
        </p:nvSpPr>
        <p:spPr>
          <a:xfrm>
            <a:off x="533409" y="4717914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8" name="Google Shape;128;p18"/>
          <p:cNvPicPr preferRelativeResize="0"/>
          <p:nvPr/>
        </p:nvPicPr>
        <p:blipFill rotWithShape="1">
          <a:blip r:embed="rId3">
            <a:alphaModFix amt="26000"/>
          </a:blip>
          <a:srcRect b="39827" l="8253" r="14323" t="43650"/>
          <a:stretch/>
        </p:blipFill>
        <p:spPr>
          <a:xfrm>
            <a:off x="228600" y="247650"/>
            <a:ext cx="5885700" cy="8373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8"/>
          <p:cNvSpPr txBox="1"/>
          <p:nvPr>
            <p:ph idx="4294967295" type="title"/>
          </p:nvPr>
        </p:nvSpPr>
        <p:spPr>
          <a:xfrm>
            <a:off x="175000" y="285700"/>
            <a:ext cx="5885700" cy="837300"/>
          </a:xfrm>
          <a:prstGeom prst="rect">
            <a:avLst/>
          </a:prstGeom>
          <a:solidFill>
            <a:srgbClr val="FFFFFF">
              <a:alpha val="56860"/>
            </a:srgbClr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Data Collection</a:t>
            </a:r>
            <a:endParaRPr b="1" sz="3000">
              <a:solidFill>
                <a:srgbClr val="434343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130" name="Google Shape;13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50325" y="2758225"/>
            <a:ext cx="7587600" cy="135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8"/>
          <p:cNvPicPr preferRelativeResize="0"/>
          <p:nvPr/>
        </p:nvPicPr>
        <p:blipFill rotWithShape="1">
          <a:blip r:embed="rId5">
            <a:alphaModFix/>
          </a:blip>
          <a:srcRect b="3372" l="0" r="0" t="0"/>
          <a:stretch/>
        </p:blipFill>
        <p:spPr>
          <a:xfrm>
            <a:off x="1150325" y="1239675"/>
            <a:ext cx="7547049" cy="135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9"/>
          <p:cNvSpPr txBox="1"/>
          <p:nvPr>
            <p:ph idx="12" type="sldNum"/>
          </p:nvPr>
        </p:nvSpPr>
        <p:spPr>
          <a:xfrm>
            <a:off x="533409" y="4717914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7" name="Google Shape;13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1274100"/>
            <a:ext cx="8535200" cy="375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19"/>
          <p:cNvPicPr preferRelativeResize="0"/>
          <p:nvPr/>
        </p:nvPicPr>
        <p:blipFill rotWithShape="1">
          <a:blip r:embed="rId4">
            <a:alphaModFix amt="26000"/>
          </a:blip>
          <a:srcRect b="39827" l="8253" r="14323" t="43650"/>
          <a:stretch/>
        </p:blipFill>
        <p:spPr>
          <a:xfrm>
            <a:off x="228600" y="247650"/>
            <a:ext cx="5885700" cy="8373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19"/>
          <p:cNvSpPr txBox="1"/>
          <p:nvPr>
            <p:ph idx="4294967295" type="title"/>
          </p:nvPr>
        </p:nvSpPr>
        <p:spPr>
          <a:xfrm>
            <a:off x="198600" y="194750"/>
            <a:ext cx="5915700" cy="917700"/>
          </a:xfrm>
          <a:prstGeom prst="rect">
            <a:avLst/>
          </a:prstGeom>
          <a:solidFill>
            <a:srgbClr val="FFFFFF">
              <a:alpha val="56860"/>
            </a:srgbClr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Summary Statistics &amp; </a:t>
            </a:r>
            <a:br>
              <a:rPr b="1" lang="en" sz="30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</a:br>
            <a:r>
              <a:rPr b="1" lang="en" sz="30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Randomization Check</a:t>
            </a:r>
            <a:endParaRPr b="1" sz="3000">
              <a:solidFill>
                <a:srgbClr val="434343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Lysander template">
  <a:themeElements>
    <a:clrScheme name="Custom 347">
      <a:dk1>
        <a:srgbClr val="111111"/>
      </a:dk1>
      <a:lt1>
        <a:srgbClr val="FFFFFF"/>
      </a:lt1>
      <a:dk2>
        <a:srgbClr val="999999"/>
      </a:dk2>
      <a:lt2>
        <a:srgbClr val="EFEFEF"/>
      </a:lt2>
      <a:accent1>
        <a:srgbClr val="FF0000"/>
      </a:accent1>
      <a:accent2>
        <a:srgbClr val="CC0000"/>
      </a:accent2>
      <a:accent3>
        <a:srgbClr val="434343"/>
      </a:accent3>
      <a:accent4>
        <a:srgbClr val="999999"/>
      </a:accent4>
      <a:accent5>
        <a:srgbClr val="CCCCCC"/>
      </a:accent5>
      <a:accent6>
        <a:srgbClr val="EFEFEF"/>
      </a:accent6>
      <a:hlink>
        <a:srgbClr val="111111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